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Open Sans Light"/>
      <p:regular r:id="rId13"/>
      <p:bold r:id="rId14"/>
      <p:italic r:id="rId15"/>
      <p:boldItalic r:id="rId16"/>
    </p:embeddedFont>
    <p:embeddedFont>
      <p:font typeface="Source Sans Pro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font" Target="fonts/OpenSansLight-regular.fntdata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Light-italic.fntdata"/><Relationship Id="rId14" Type="http://schemas.openxmlformats.org/officeDocument/2006/relationships/font" Target="fonts/OpenSansLight-bold.fntdata"/><Relationship Id="rId17" Type="http://schemas.openxmlformats.org/officeDocument/2006/relationships/font" Target="fonts/SourceSansPro-regular.fntdata"/><Relationship Id="rId16" Type="http://schemas.openxmlformats.org/officeDocument/2006/relationships/font" Target="fonts/OpenSansLigh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italic.fntdata"/><Relationship Id="rId6" Type="http://schemas.openxmlformats.org/officeDocument/2006/relationships/slide" Target="slides/slide1.xml"/><Relationship Id="rId18" Type="http://schemas.openxmlformats.org/officeDocument/2006/relationships/font" Target="fonts/SourceSans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828340b6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828340b6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828340b6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828340b6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Megaman, Mother 2, Final Fantasy V, Cave Story, Super Time Force, Superbrothers: Sword &amp; Sworcery, Breath Of Fire 4, Final Fantasy Tactics, Ragnarok...</a:t>
            </a:r>
            <a:endParaRPr sz="1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829e9455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829e9455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29e9455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29e9455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829e9455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829e9455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829e9455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829e9455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828340b6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828340b6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5.png"/><Relationship Id="rId6" Type="http://schemas.openxmlformats.org/officeDocument/2006/relationships/hyperlink" Target="http://collet66.blog52.fc2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9.gif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-9"/>
            <a:ext cx="914399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4199275" y="1983938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0" y="2702350"/>
            <a:ext cx="91440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Dimensiones recomendadas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2"/>
            <a:ext cx="9143996" cy="910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8271550" y="95875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61050" y="1636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58231" y="3893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Estilos Pixel Art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0" l="0" r="0" t="43902"/>
          <a:stretch/>
        </p:blipFill>
        <p:spPr>
          <a:xfrm>
            <a:off x="2367675" y="2787250"/>
            <a:ext cx="4408650" cy="22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5625000" y="4125900"/>
            <a:ext cx="35190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Image by Syosa</a:t>
            </a:r>
            <a:endParaRPr sz="6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7" name="Google Shape;67;p14"/>
          <p:cNvCxnSpPr/>
          <p:nvPr/>
        </p:nvCxnSpPr>
        <p:spPr>
          <a:xfrm>
            <a:off x="6602025" y="1099100"/>
            <a:ext cx="0" cy="382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68" name="Google Shape;68;p14"/>
          <p:cNvSpPr txBox="1"/>
          <p:nvPr/>
        </p:nvSpPr>
        <p:spPr>
          <a:xfrm>
            <a:off x="6602025" y="1691450"/>
            <a:ext cx="16539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Menos </a:t>
            </a:r>
            <a:r>
              <a:rPr lang="en-GB" sz="1000">
                <a:latin typeface="Open Sans"/>
                <a:ea typeface="Open Sans"/>
                <a:cs typeface="Open Sans"/>
                <a:sym typeface="Open Sans"/>
              </a:rPr>
              <a:t>píxeles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602025" y="3762600"/>
            <a:ext cx="16539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Más </a:t>
            </a:r>
            <a:r>
              <a:rPr lang="en-GB" sz="1000">
                <a:latin typeface="Open Sans"/>
                <a:ea typeface="Open Sans"/>
                <a:cs typeface="Open Sans"/>
                <a:sym typeface="Open Sans"/>
              </a:rPr>
              <a:t>píxeles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261050" y="1436725"/>
            <a:ext cx="2091000" cy="1232400"/>
          </a:xfrm>
          <a:prstGeom prst="wedgeRoundRectCallout">
            <a:avLst>
              <a:gd fmla="val 57758" name="adj1"/>
              <a:gd fmla="val 20531" name="adj2"/>
              <a:gd fmla="val 0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30350" y="1551650"/>
            <a:ext cx="20217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 nuestro estilo requiere más detalle, tendremos que trabajar con resoluciones (dimensiones de imagen) mayores.</a:t>
            </a:r>
            <a:endParaRPr sz="1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b="79263" l="0" r="0" t="-1938"/>
          <a:stretch/>
        </p:blipFill>
        <p:spPr>
          <a:xfrm>
            <a:off x="2372050" y="1896478"/>
            <a:ext cx="4408650" cy="8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5">
            <a:alphaModFix/>
          </a:blip>
          <a:srcRect b="56219" l="0" r="0" t="21105"/>
          <a:stretch/>
        </p:blipFill>
        <p:spPr>
          <a:xfrm>
            <a:off x="2372050" y="1005703"/>
            <a:ext cx="4408650" cy="8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2"/>
            <a:ext cx="9143996" cy="910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8271550" y="95875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261050" y="1636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258231" y="3893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Estilos Pixel Art: Dimensiones para assets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82" name="Google Shape;82;p15"/>
          <p:cNvGrpSpPr/>
          <p:nvPr/>
        </p:nvGrpSpPr>
        <p:grpSpPr>
          <a:xfrm>
            <a:off x="1766775" y="1413650"/>
            <a:ext cx="5610450" cy="3293700"/>
            <a:chOff x="1766775" y="1413650"/>
            <a:chExt cx="5610450" cy="3293700"/>
          </a:xfrm>
        </p:grpSpPr>
        <p:grpSp>
          <p:nvGrpSpPr>
            <p:cNvPr id="83" name="Google Shape;83;p15"/>
            <p:cNvGrpSpPr/>
            <p:nvPr/>
          </p:nvGrpSpPr>
          <p:grpSpPr>
            <a:xfrm>
              <a:off x="3282525" y="1413650"/>
              <a:ext cx="4094700" cy="2701200"/>
              <a:chOff x="2169475" y="1566050"/>
              <a:chExt cx="4094700" cy="2701200"/>
            </a:xfrm>
          </p:grpSpPr>
          <p:sp>
            <p:nvSpPr>
              <p:cNvPr id="84" name="Google Shape;84;p15"/>
              <p:cNvSpPr/>
              <p:nvPr/>
            </p:nvSpPr>
            <p:spPr>
              <a:xfrm>
                <a:off x="2169475" y="1566050"/>
                <a:ext cx="4094700" cy="27012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5"/>
              <p:cNvSpPr txBox="1"/>
              <p:nvPr/>
            </p:nvSpPr>
            <p:spPr>
              <a:xfrm>
                <a:off x="2749725" y="3485925"/>
                <a:ext cx="9339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2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16x16 px</a:t>
                </a:r>
                <a:endParaRPr b="1" sz="12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256 px</a:t>
                </a:r>
                <a:endParaRPr sz="12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6" name="Google Shape;86;p15"/>
              <p:cNvSpPr txBox="1"/>
              <p:nvPr/>
            </p:nvSpPr>
            <p:spPr>
              <a:xfrm>
                <a:off x="4159925" y="3485925"/>
                <a:ext cx="15240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2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32x32 px</a:t>
                </a:r>
                <a:endParaRPr b="1" sz="12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1024 px</a:t>
                </a:r>
                <a:endParaRPr sz="12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pic>
            <p:nvPicPr>
              <p:cNvPr id="87" name="Google Shape;87;p15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832675" y="2677779"/>
                <a:ext cx="762000" cy="762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8" name="Google Shape;88;p15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4150700" y="1915779"/>
                <a:ext cx="1524000" cy="1524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9" name="Google Shape;89;p15"/>
              <p:cNvSpPr txBox="1"/>
              <p:nvPr/>
            </p:nvSpPr>
            <p:spPr>
              <a:xfrm>
                <a:off x="2183475" y="1566050"/>
                <a:ext cx="933900" cy="5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Zoom x5</a:t>
                </a:r>
                <a:endParaRPr sz="8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90" name="Google Shape;90;p15"/>
            <p:cNvGrpSpPr/>
            <p:nvPr/>
          </p:nvGrpSpPr>
          <p:grpSpPr>
            <a:xfrm>
              <a:off x="1766775" y="1413650"/>
              <a:ext cx="933900" cy="910200"/>
              <a:chOff x="7111825" y="1629275"/>
              <a:chExt cx="933900" cy="910200"/>
            </a:xfrm>
          </p:grpSpPr>
          <p:sp>
            <p:nvSpPr>
              <p:cNvPr id="91" name="Google Shape;91;p15"/>
              <p:cNvSpPr/>
              <p:nvPr/>
            </p:nvSpPr>
            <p:spPr>
              <a:xfrm>
                <a:off x="7111825" y="1629275"/>
                <a:ext cx="933900" cy="9102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dash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92" name="Google Shape;92;p15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7261000" y="2158747"/>
                <a:ext cx="152400" cy="1524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5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7581625" y="2030079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4" name="Google Shape;94;p15"/>
              <p:cNvSpPr txBox="1"/>
              <p:nvPr/>
            </p:nvSpPr>
            <p:spPr>
              <a:xfrm>
                <a:off x="7111825" y="1629275"/>
                <a:ext cx="933900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Zoom x1</a:t>
                </a:r>
                <a:endParaRPr sz="8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95" name="Google Shape;95;p15"/>
            <p:cNvSpPr txBox="1"/>
            <p:nvPr/>
          </p:nvSpPr>
          <p:spPr>
            <a:xfrm>
              <a:off x="3282525" y="4197050"/>
              <a:ext cx="4094700" cy="51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+ Dimensión</a:t>
              </a:r>
              <a:r>
                <a:rPr lang="en-GB" sz="1000"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 = + Píxeles = + Trabajo de pulido</a:t>
              </a:r>
              <a:endParaRPr sz="1000">
                <a:solidFill>
                  <a:srgbClr val="434343"/>
                </a:solidFill>
                <a:highlight>
                  <a:srgbClr val="FFF2CC"/>
                </a:highlight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96" name="Google Shape;96;p15"/>
            <p:cNvCxnSpPr>
              <a:stCxn id="91" idx="2"/>
              <a:endCxn id="84" idx="1"/>
            </p:cNvCxnSpPr>
            <p:nvPr/>
          </p:nvCxnSpPr>
          <p:spPr>
            <a:xfrm flipH="1" rot="-5400000">
              <a:off x="2537925" y="2019650"/>
              <a:ext cx="440400" cy="1048800"/>
            </a:xfrm>
            <a:prstGeom prst="bentConnector2">
              <a:avLst/>
            </a:pr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2"/>
            <a:ext cx="9143996" cy="910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8271550" y="95875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261050" y="1636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258231" y="3893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Estilos Pixel Art: Dimensiones para assets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05" name="Google Shape;105;p16"/>
          <p:cNvGrpSpPr/>
          <p:nvPr/>
        </p:nvGrpSpPr>
        <p:grpSpPr>
          <a:xfrm>
            <a:off x="3940295" y="940958"/>
            <a:ext cx="4711610" cy="4092775"/>
            <a:chOff x="1824650" y="940958"/>
            <a:chExt cx="4711610" cy="4092775"/>
          </a:xfrm>
        </p:grpSpPr>
        <p:pic>
          <p:nvPicPr>
            <p:cNvPr id="106" name="Google Shape;106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07738" y="1029942"/>
              <a:ext cx="3928522" cy="39285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Google Shape;107;p16"/>
            <p:cNvSpPr txBox="1"/>
            <p:nvPr/>
          </p:nvSpPr>
          <p:spPr>
            <a:xfrm>
              <a:off x="1824650" y="940958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1024x1024 px</a:t>
              </a:r>
              <a:endParaRPr sz="600">
                <a:highlight>
                  <a:srgbClr val="FFF2CC"/>
                </a:highlight>
              </a:endParaRPr>
            </a:p>
          </p:txBody>
        </p:sp>
        <p:sp>
          <p:nvSpPr>
            <p:cNvPr id="108" name="Google Shape;108;p16"/>
            <p:cNvSpPr txBox="1"/>
            <p:nvPr/>
          </p:nvSpPr>
          <p:spPr>
            <a:xfrm>
              <a:off x="1824650" y="2882108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512x512 </a:t>
              </a: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 px</a:t>
              </a:r>
              <a:endParaRPr sz="600">
                <a:highlight>
                  <a:srgbClr val="FFF2CC"/>
                </a:highlight>
              </a:endParaRPr>
            </a:p>
          </p:txBody>
        </p:sp>
        <p:sp>
          <p:nvSpPr>
            <p:cNvPr id="109" name="Google Shape;109;p16"/>
            <p:cNvSpPr txBox="1"/>
            <p:nvPr/>
          </p:nvSpPr>
          <p:spPr>
            <a:xfrm>
              <a:off x="1824650" y="3882183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256x256</a:t>
              </a: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 px</a:t>
              </a:r>
              <a:endParaRPr sz="600">
                <a:highlight>
                  <a:srgbClr val="FFF2CC"/>
                </a:highlight>
              </a:endParaRPr>
            </a:p>
          </p:txBody>
        </p:sp>
        <p:sp>
          <p:nvSpPr>
            <p:cNvPr id="110" name="Google Shape;110;p16"/>
            <p:cNvSpPr txBox="1"/>
            <p:nvPr/>
          </p:nvSpPr>
          <p:spPr>
            <a:xfrm>
              <a:off x="1824650" y="4365033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128x128 </a:t>
              </a: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px</a:t>
              </a:r>
              <a:endParaRPr sz="600">
                <a:highlight>
                  <a:srgbClr val="FFF2CC"/>
                </a:highlight>
              </a:endParaRPr>
            </a:p>
          </p:txBody>
        </p:sp>
        <p:sp>
          <p:nvSpPr>
            <p:cNvPr id="111" name="Google Shape;111;p16"/>
            <p:cNvSpPr txBox="1"/>
            <p:nvPr/>
          </p:nvSpPr>
          <p:spPr>
            <a:xfrm>
              <a:off x="1824650" y="4593633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64x64</a:t>
              </a: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 px</a:t>
              </a:r>
              <a:endParaRPr sz="600">
                <a:highlight>
                  <a:srgbClr val="FFF2CC"/>
                </a:highlight>
              </a:endParaRPr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1824650" y="4746033"/>
              <a:ext cx="7830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32x32 </a:t>
              </a:r>
              <a:r>
                <a:rPr lang="en-GB" sz="600">
                  <a:solidFill>
                    <a:schemeClr val="dk1"/>
                  </a:solidFill>
                  <a:highlight>
                    <a:srgbClr val="FFF2CC"/>
                  </a:highlight>
                  <a:latin typeface="Open Sans"/>
                  <a:ea typeface="Open Sans"/>
                  <a:cs typeface="Open Sans"/>
                  <a:sym typeface="Open Sans"/>
                </a:rPr>
                <a:t>px</a:t>
              </a:r>
              <a:endParaRPr sz="600">
                <a:highlight>
                  <a:srgbClr val="FFF2CC"/>
                </a:highlight>
              </a:endParaRPr>
            </a:p>
          </p:txBody>
        </p:sp>
      </p:grpSp>
      <p:sp>
        <p:nvSpPr>
          <p:cNvPr id="113" name="Google Shape;113;p16"/>
          <p:cNvSpPr/>
          <p:nvPr/>
        </p:nvSpPr>
        <p:spPr>
          <a:xfrm>
            <a:off x="282700" y="2210325"/>
            <a:ext cx="3588300" cy="1395900"/>
          </a:xfrm>
          <a:prstGeom prst="wedgeRoundRectCallout">
            <a:avLst>
              <a:gd fmla="val 53631" name="adj1"/>
              <a:gd fmla="val -20164" name="adj2"/>
              <a:gd fmla="val 0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/>
        </p:nvSpPr>
        <p:spPr>
          <a:xfrm>
            <a:off x="352000" y="2290475"/>
            <a:ext cx="35190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Dimensiones </a:t>
            </a:r>
            <a:r>
              <a:rPr b="1" lang="en-GB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más</a:t>
            </a:r>
            <a:r>
              <a:rPr b="1" lang="en-GB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comunes</a:t>
            </a:r>
            <a:r>
              <a:rPr lang="en-GB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y recomendables si hacemos pixel art para videojuegos.</a:t>
            </a:r>
            <a:endParaRPr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Muy utilizadas a la hora de trabajar con texturas y spritesheets en otros programas: Unity, Texture Packer, etc.</a:t>
            </a:r>
            <a:endParaRPr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 rotWithShape="1">
          <a:blip r:embed="rId6">
            <a:alphaModFix/>
          </a:blip>
          <a:srcRect b="0" l="-10" r="10" t="0"/>
          <a:stretch/>
        </p:blipFill>
        <p:spPr>
          <a:xfrm>
            <a:off x="429925" y="1791925"/>
            <a:ext cx="589775" cy="58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/>
          <p:nvPr/>
        </p:nvSpPr>
        <p:spPr>
          <a:xfrm>
            <a:off x="826125" y="1168588"/>
            <a:ext cx="1034400" cy="589800"/>
          </a:xfrm>
          <a:prstGeom prst="cloudCallout">
            <a:avLst>
              <a:gd fmla="val -31250" name="adj1"/>
              <a:gd fmla="val 78287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800">
                <a:latin typeface="Source Sans Pro"/>
                <a:ea typeface="Source Sans Pro"/>
                <a:cs typeface="Source Sans Pro"/>
                <a:sym typeface="Source Sans Pro"/>
              </a:rPr>
              <a:t>… </a:t>
            </a:r>
            <a:r>
              <a:rPr i="1" lang="en-GB" sz="800">
                <a:latin typeface="Source Sans Pro"/>
                <a:ea typeface="Source Sans Pro"/>
                <a:cs typeface="Source Sans Pro"/>
                <a:sym typeface="Source Sans Pro"/>
              </a:rPr>
              <a:t>16x16 px</a:t>
            </a:r>
            <a:endParaRPr i="1"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2"/>
            <a:ext cx="9143996" cy="910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8271550" y="95875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/>
        </p:nvSpPr>
        <p:spPr>
          <a:xfrm>
            <a:off x="261050" y="1636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258231" y="3893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Estilos Pixel Art: Celeste (2018)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525" y="1285279"/>
            <a:ext cx="6096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/>
          <p:nvPr/>
        </p:nvSpPr>
        <p:spPr>
          <a:xfrm>
            <a:off x="7150561" y="2291585"/>
            <a:ext cx="1285800" cy="12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6">
            <a:alphaModFix/>
          </a:blip>
          <a:srcRect b="51797" l="0" r="53908" t="0"/>
          <a:stretch/>
        </p:blipFill>
        <p:spPr>
          <a:xfrm>
            <a:off x="7310550" y="2433675"/>
            <a:ext cx="921925" cy="9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2"/>
            <a:ext cx="9143996" cy="910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8271550" y="95875"/>
            <a:ext cx="745450" cy="7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261050" y="1636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Tamaño de la imagen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258231" y="389397"/>
            <a:ext cx="79233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Estilos Pixel Art: The Last Night</a:t>
            </a:r>
            <a:endParaRPr sz="12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9975" y="1062579"/>
            <a:ext cx="6984036" cy="3928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 b="10271" l="0" r="0" t="73772"/>
          <a:stretch/>
        </p:blipFill>
        <p:spPr>
          <a:xfrm>
            <a:off x="0" y="-9"/>
            <a:ext cx="914399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 rotWithShape="1">
          <a:blip r:embed="rId4">
            <a:alphaModFix/>
          </a:blip>
          <a:srcRect b="31708" l="38705" r="38415" t="32945"/>
          <a:stretch/>
        </p:blipFill>
        <p:spPr>
          <a:xfrm>
            <a:off x="4199275" y="2212538"/>
            <a:ext cx="745450" cy="7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